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5"/>
  </p:notesMasterIdLst>
  <p:sldIdLst>
    <p:sldId id="256" r:id="rId5"/>
    <p:sldId id="266" r:id="rId6"/>
    <p:sldId id="263" r:id="rId7"/>
    <p:sldId id="278" r:id="rId8"/>
    <p:sldId id="264" r:id="rId9"/>
    <p:sldId id="282" r:id="rId10"/>
    <p:sldId id="291" r:id="rId11"/>
    <p:sldId id="290" r:id="rId12"/>
    <p:sldId id="287" r:id="rId13"/>
    <p:sldId id="280" r:id="rId1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RL a screeny" id="{BA0D6839-8FBC-4E9B-AB84-9FFAE06E20C3}">
          <p14:sldIdLst>
            <p14:sldId id="256"/>
            <p14:sldId id="266"/>
          </p14:sldIdLst>
        </p14:section>
        <p14:section name="Chyby - grafika" id="{A4D38B60-DE18-48B6-A016-83CE4EBF8D87}">
          <p14:sldIdLst>
            <p14:sldId id="263"/>
            <p14:sldId id="278"/>
          </p14:sldIdLst>
        </p14:section>
        <p14:section name="Odlišnosti od grafického návrhu" id="{C4778C08-6385-4250-84B1-3EB88FCED38F}">
          <p14:sldIdLst>
            <p14:sldId id="264"/>
          </p14:sldIdLst>
        </p14:section>
        <p14:section name="Chyby - stylování" id="{1A029CE3-EF03-4DFE-8D4F-F403F6417B29}">
          <p14:sldIdLst>
            <p14:sldId id="282"/>
          </p14:sldIdLst>
        </p14:section>
        <p14:section name="Vícepráce - úprava" id="{793B1EF5-A51A-468B-A602-62AD74197149}">
          <p14:sldIdLst>
            <p14:sldId id="291"/>
            <p14:sldId id="290"/>
          </p14:sldIdLst>
        </p14:section>
        <p14:section name="Pro testera" id="{AF014C25-178D-42F7-BDE4-F2C37F4BFA42}">
          <p14:sldIdLst>
            <p14:sldId id="287"/>
            <p14:sldId id="28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or" initials="A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535F04-5B82-D568-321F-1852B9BEB6BE}" v="61" dt="2025-03-25T06:36:43.7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53" autoAdjust="0"/>
    <p:restoredTop sz="95417" autoAdjust="0"/>
  </p:normalViewPr>
  <p:slideViewPr>
    <p:cSldViewPr snapToGrid="0">
      <p:cViewPr varScale="1">
        <p:scale>
          <a:sx n="74" d="100"/>
          <a:sy n="74" d="100"/>
        </p:scale>
        <p:origin x="979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8B7FCA-D0FA-42A5-B10E-8D3ABDC28ADF}" type="datetimeFigureOut">
              <a:rPr lang="cs-CZ" smtClean="0"/>
              <a:t>14.08.2025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FC51CF-85E8-43C2-BAAA-2DA7B3C089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050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14.08.2025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1309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14.08.2025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7188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14.08.2025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5787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14.08.2025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55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14.08.2025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7285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14.08.2025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6106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14.08.2025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7578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14.08.2025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4983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14.08.2025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3794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14.08.2025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4307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14.08.2025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8594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A43DF-04A3-4662-88CA-28FDED1CFC09}" type="datetimeFigureOut">
              <a:rPr lang="cs-CZ" smtClean="0"/>
              <a:t>14.08.2025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4252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ave.webaim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385872"/>
            <a:ext cx="9144000" cy="952351"/>
          </a:xfrm>
        </p:spPr>
        <p:txBody>
          <a:bodyPr/>
          <a:lstStyle/>
          <a:p>
            <a:r>
              <a:rPr lang="cs-CZ" dirty="0">
                <a:cs typeface="Calibri Light"/>
              </a:rPr>
              <a:t>Testování webu LEGO3</a:t>
            </a:r>
            <a:endParaRPr lang="cs-CZ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D2FC3E50-CCF4-4373-8349-E2D083E5D1D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3817687" y="2820803"/>
            <a:ext cx="6850313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accent1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b="1" dirty="0"/>
              <a:t> https://www.kryry.cz/</a:t>
            </a:r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D10390CF-889C-4B96-B659-7352B480AD5B}"/>
              </a:ext>
            </a:extLst>
          </p:cNvPr>
          <p:cNvSpPr txBox="1">
            <a:spLocks/>
          </p:cNvSpPr>
          <p:nvPr/>
        </p:nvSpPr>
        <p:spPr>
          <a:xfrm>
            <a:off x="1682612" y="2820803"/>
            <a:ext cx="1461117" cy="14324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>
                <a:cs typeface="Calibri"/>
              </a:rPr>
              <a:t>URL:</a:t>
            </a:r>
          </a:p>
          <a:p>
            <a:r>
              <a:rPr lang="cs-CZ" dirty="0">
                <a:cs typeface="Calibri"/>
              </a:rPr>
              <a:t>Testoval: </a:t>
            </a:r>
          </a:p>
          <a:p>
            <a:r>
              <a:rPr lang="cs-CZ" dirty="0">
                <a:cs typeface="Calibri"/>
              </a:rPr>
              <a:t>Datum: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E7DF0056-77ED-4FC2-BFA6-3C2528E2EEA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3817688" y="3281318"/>
            <a:ext cx="4105275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accent1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dirty="0">
                <a:ea typeface="Calibri"/>
                <a:cs typeface="Calibri"/>
              </a:rPr>
              <a:t>Petra Vaňková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947FA561-B77A-4A4D-AB8E-A85E57AE9AC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817687" y="3796825"/>
            <a:ext cx="184208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accent1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dirty="0"/>
              <a:t>14.08.2025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A583C40E-7462-4D6A-865B-BBBF79FC4AB2}"/>
              </a:ext>
            </a:extLst>
          </p:cNvPr>
          <p:cNvSpPr txBox="1">
            <a:spLocks/>
          </p:cNvSpPr>
          <p:nvPr/>
        </p:nvSpPr>
        <p:spPr>
          <a:xfrm>
            <a:off x="3817686" y="4735863"/>
            <a:ext cx="4105275" cy="204373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600" b="1" dirty="0"/>
              <a:t>Legenda značení v levém horním rohu:</a:t>
            </a:r>
          </a:p>
          <a:p>
            <a:r>
              <a:rPr lang="cs-CZ" sz="1600" b="1" dirty="0"/>
              <a:t>Černá </a:t>
            </a:r>
            <a:r>
              <a:rPr lang="cs-CZ" sz="1600" dirty="0"/>
              <a:t>= neopraveno</a:t>
            </a:r>
          </a:p>
          <a:p>
            <a:r>
              <a:rPr lang="cs-CZ" sz="1600" b="1" dirty="0">
                <a:solidFill>
                  <a:schemeClr val="accent2">
                    <a:lumMod val="75000"/>
                  </a:schemeClr>
                </a:solidFill>
              </a:rPr>
              <a:t>Oranžová</a:t>
            </a:r>
            <a:r>
              <a:rPr lang="cs-CZ" sz="1600" dirty="0"/>
              <a:t> = opraveno </a:t>
            </a:r>
            <a:r>
              <a:rPr lang="cs-CZ" sz="1600" dirty="0" err="1"/>
              <a:t>stylařem</a:t>
            </a:r>
            <a:r>
              <a:rPr lang="cs-CZ" sz="1600" dirty="0"/>
              <a:t> (zadává </a:t>
            </a:r>
            <a:r>
              <a:rPr lang="cs-CZ" sz="1600" dirty="0" err="1"/>
              <a:t>stylař</a:t>
            </a:r>
            <a:r>
              <a:rPr lang="cs-CZ" sz="1600" dirty="0"/>
              <a:t>)</a:t>
            </a:r>
          </a:p>
          <a:p>
            <a:r>
              <a:rPr lang="cs-CZ" sz="1600" b="1" dirty="0">
                <a:solidFill>
                  <a:srgbClr val="00B050"/>
                </a:solidFill>
              </a:rPr>
              <a:t>Zelená</a:t>
            </a:r>
            <a:r>
              <a:rPr lang="cs-CZ" sz="1600" dirty="0"/>
              <a:t> = opraveno na webu (zadává tester)</a:t>
            </a:r>
          </a:p>
          <a:p>
            <a:r>
              <a:rPr lang="cs-CZ" sz="1600" b="1" dirty="0">
                <a:solidFill>
                  <a:srgbClr val="0070C0"/>
                </a:solidFill>
              </a:rPr>
              <a:t>Modrá</a:t>
            </a:r>
            <a:r>
              <a:rPr lang="cs-CZ" sz="1600" dirty="0"/>
              <a:t> = barva grafiků</a:t>
            </a:r>
          </a:p>
          <a:p>
            <a:r>
              <a:rPr lang="cs-CZ" sz="1600" b="1" dirty="0">
                <a:solidFill>
                  <a:srgbClr val="7030A0"/>
                </a:solidFill>
              </a:rPr>
              <a:t>Fialová</a:t>
            </a:r>
            <a:r>
              <a:rPr lang="cs-CZ" sz="1600" dirty="0"/>
              <a:t> = vícepráce (testování + reklamace)</a:t>
            </a:r>
          </a:p>
        </p:txBody>
      </p:sp>
    </p:spTree>
    <p:extLst>
      <p:ext uri="{BB962C8B-B14F-4D97-AF65-F5344CB8AC3E}">
        <p14:creationId xmlns:p14="http://schemas.microsoft.com/office/powerpoint/2010/main" val="37995230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BA3DF53-9150-4D11-84A5-3AA662886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5352"/>
            <a:ext cx="10515600" cy="1325563"/>
          </a:xfrm>
        </p:spPr>
        <p:txBody>
          <a:bodyPr>
            <a:normAutofit/>
          </a:bodyPr>
          <a:lstStyle/>
          <a:p>
            <a:r>
              <a:rPr lang="cs-CZ" sz="3200" b="1" dirty="0"/>
              <a:t>Přístupnost kritéria</a:t>
            </a:r>
            <a:br>
              <a:rPr lang="cs-CZ" sz="3200" dirty="0"/>
            </a:br>
            <a:r>
              <a:rPr lang="cs-CZ" sz="2000" dirty="0"/>
              <a:t>– zkontrolovat, v případě chyby zkopírovat červený text na snímek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EE19322-411A-49AE-B3A0-2356A5F2E090}"/>
              </a:ext>
            </a:extLst>
          </p:cNvPr>
          <p:cNvSpPr txBox="1"/>
          <p:nvPr/>
        </p:nvSpPr>
        <p:spPr>
          <a:xfrm>
            <a:off x="838200" y="1357336"/>
            <a:ext cx="6184676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6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3.2.4 Konzistentní identifikace (menu mají stejnou pozici – svislé, horní, drobečková navigace</a:t>
            </a:r>
            <a:r>
              <a:rPr lang="cs-CZ" sz="1600" dirty="0">
                <a:solidFill>
                  <a:srgbClr val="FF0000"/>
                </a:solidFill>
                <a:latin typeface="Calibri" panose="020F0502020204030204" pitchFamily="34" charset="0"/>
              </a:rPr>
              <a:t>)</a:t>
            </a:r>
            <a:r>
              <a:rPr lang="cs-CZ" sz="1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</a:p>
          <a:p>
            <a:endParaRPr lang="cs-CZ" sz="1600" dirty="0"/>
          </a:p>
          <a:p>
            <a:r>
              <a:rPr lang="cs-CZ" sz="16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1.4.13 Obsah při najetí myší a při zaměření</a:t>
            </a:r>
            <a:r>
              <a:rPr lang="cs-CZ" sz="1600" b="0" i="0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​ - </a:t>
            </a:r>
            <a:r>
              <a:rPr lang="cs-CZ" sz="1600" b="0" i="0" dirty="0" err="1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hovery</a:t>
            </a:r>
            <a:r>
              <a:rPr lang="cs-CZ" sz="1600" b="0" i="0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, </a:t>
            </a:r>
            <a:r>
              <a:rPr lang="cs-CZ" sz="1600" b="0" i="0" dirty="0" err="1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title</a:t>
            </a:r>
            <a:r>
              <a:rPr lang="cs-CZ" sz="1600" b="0" i="0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 ikon</a:t>
            </a:r>
          </a:p>
          <a:p>
            <a:endParaRPr lang="cs-CZ" sz="160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r>
              <a:rPr lang="cs-CZ" sz="16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1.4.10 Přeuspořádání obsahu</a:t>
            </a:r>
            <a:r>
              <a:rPr lang="cs-CZ" sz="1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r>
              <a:rPr lang="cs-CZ" sz="1600" b="0" i="0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 - responzivita</a:t>
            </a:r>
          </a:p>
          <a:p>
            <a:endParaRPr lang="cs-CZ" sz="1600" u="none" strike="noStrike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r>
              <a:rPr lang="es-ES" sz="16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1.4.5 Text ve formě obrázku</a:t>
            </a:r>
            <a:r>
              <a:rPr lang="es-ES" sz="1600" b="0" i="0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​</a:t>
            </a:r>
            <a:r>
              <a:rPr lang="cs-CZ" sz="1600" b="0" i="0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 - neplatí pro doplňující informaci (mapa v patičce)</a:t>
            </a:r>
          </a:p>
          <a:p>
            <a:endParaRPr lang="cs-CZ" sz="160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r>
              <a:rPr lang="cs-CZ" sz="1600" b="0" i="0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1.4.2 Ovládání zvuku – jen v případě Mluveného slova (zkusit)</a:t>
            </a:r>
          </a:p>
          <a:p>
            <a:endParaRPr lang="cs-CZ" sz="160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r>
              <a:rPr lang="cs-CZ" sz="1600" b="0" i="0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1.1.1 Netextový obsah</a:t>
            </a:r>
          </a:p>
          <a:p>
            <a:endParaRPr lang="cs-CZ" sz="16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 rtl="0" fontAlgn="base"/>
            <a:r>
              <a:rPr lang="cs-CZ" sz="16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2.1.1 Klávesnice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cs-CZ" sz="16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algn="l" rtl="0" fontAlgn="base"/>
            <a:endParaRPr lang="en-US" sz="16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pl-PL" sz="16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2.1.2 Žádná past na klávesy</a:t>
            </a:r>
          </a:p>
          <a:p>
            <a:pPr fontAlgn="base"/>
            <a:endParaRPr lang="cs-CZ" sz="1600" b="0" i="0" u="none" strike="noStrike" dirty="0">
              <a:solidFill>
                <a:srgbClr val="FF0000"/>
              </a:solidFill>
              <a:effectLst/>
              <a:latin typeface="Calibri" panose="020F0502020204030204" pitchFamily="34" charset="0"/>
            </a:endParaRPr>
          </a:p>
          <a:p>
            <a:pPr fontAlgn="base"/>
            <a:r>
              <a:rPr lang="cs-CZ" sz="16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2.4.1 Přeskoč bloky</a:t>
            </a:r>
            <a:r>
              <a:rPr lang="cs-CZ" sz="1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</a:p>
          <a:p>
            <a:pPr algn="l" rtl="0" fontAlgn="base"/>
            <a:endParaRPr lang="cs-CZ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0739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FC398C-03E0-44FD-A12A-A14C0EBE2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96424"/>
            <a:ext cx="12192000" cy="685246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err="1">
                <a:cs typeface="Calibri Light"/>
              </a:rPr>
              <a:t>Screen</a:t>
            </a:r>
            <a:r>
              <a:rPr lang="cs-CZ" dirty="0">
                <a:cs typeface="Calibri Light"/>
              </a:rPr>
              <a:t> titulní stránky a mobilní šířky</a:t>
            </a:r>
            <a:endParaRPr lang="cs-CZ" dirty="0"/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F97184D7-105A-464B-B8BB-32434B2812A3}"/>
              </a:ext>
            </a:extLst>
          </p:cNvPr>
          <p:cNvSpPr txBox="1">
            <a:spLocks/>
          </p:cNvSpPr>
          <p:nvPr/>
        </p:nvSpPr>
        <p:spPr>
          <a:xfrm>
            <a:off x="1388349" y="1048680"/>
            <a:ext cx="2513695" cy="3693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sz="1600" b="1" dirty="0" err="1"/>
              <a:t>Screen</a:t>
            </a:r>
            <a:r>
              <a:rPr lang="cs-CZ" sz="1600" b="1" dirty="0"/>
              <a:t> titulky šířka 1920px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BA2A1815-10F4-4E5C-B74F-21DE50E9B366}"/>
              </a:ext>
            </a:extLst>
          </p:cNvPr>
          <p:cNvSpPr txBox="1">
            <a:spLocks/>
          </p:cNvSpPr>
          <p:nvPr/>
        </p:nvSpPr>
        <p:spPr>
          <a:xfrm>
            <a:off x="7562206" y="1048680"/>
            <a:ext cx="2390623" cy="3693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sz="1600" b="1" dirty="0" err="1"/>
              <a:t>Screen</a:t>
            </a:r>
            <a:r>
              <a:rPr lang="cs-CZ" sz="1600" b="1" dirty="0"/>
              <a:t> titulky šířky 320px</a:t>
            </a:r>
          </a:p>
        </p:txBody>
      </p:sp>
      <p:cxnSp>
        <p:nvCxnSpPr>
          <p:cNvPr id="6" name="Přímá spojnice 5">
            <a:extLst>
              <a:ext uri="{FF2B5EF4-FFF2-40B4-BE49-F238E27FC236}">
                <a16:creationId xmlns:a16="http://schemas.microsoft.com/office/drawing/2014/main" id="{B8C81685-1BC9-99B3-85B1-E711AA4082B3}"/>
              </a:ext>
            </a:extLst>
          </p:cNvPr>
          <p:cNvCxnSpPr>
            <a:cxnSpLocks/>
          </p:cNvCxnSpPr>
          <p:nvPr/>
        </p:nvCxnSpPr>
        <p:spPr>
          <a:xfrm>
            <a:off x="6086947" y="890723"/>
            <a:ext cx="0" cy="5810217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Obrázek 3" descr="Obsah obrázku text, snímek obrazovky, strom, Webové stránky&#10;&#10;Obsah generovaný pomocí AI může být nesprávný.">
            <a:extLst>
              <a:ext uri="{FF2B5EF4-FFF2-40B4-BE49-F238E27FC236}">
                <a16:creationId xmlns:a16="http://schemas.microsoft.com/office/drawing/2014/main" id="{857CB2AC-E98E-08E9-9712-F31D848B475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7708" y="1427962"/>
            <a:ext cx="2322046" cy="5272978"/>
          </a:xfrm>
          <a:prstGeom prst="rect">
            <a:avLst/>
          </a:prstGeom>
        </p:spPr>
      </p:pic>
      <p:pic>
        <p:nvPicPr>
          <p:cNvPr id="7" name="Obrázek 6" descr="Obsah obrázku text, snímek obrazovky, Písmo, logo&#10;&#10;Obsah generovaný pomocí AI může být nesprávný.">
            <a:extLst>
              <a:ext uri="{FF2B5EF4-FFF2-40B4-BE49-F238E27FC236}">
                <a16:creationId xmlns:a16="http://schemas.microsoft.com/office/drawing/2014/main" id="{16482A0C-E595-869F-0177-D6D5F11BF4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3638" y="1585022"/>
            <a:ext cx="2047758" cy="5272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099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FC398C-03E0-44FD-A12A-A14C0EBE2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396" y="204372"/>
            <a:ext cx="6097508" cy="685246"/>
          </a:xfrm>
        </p:spPr>
        <p:txBody>
          <a:bodyPr>
            <a:normAutofit fontScale="90000"/>
          </a:bodyPr>
          <a:lstStyle/>
          <a:p>
            <a:r>
              <a:rPr lang="cs-CZ" dirty="0">
                <a:cs typeface="Calibri Light"/>
              </a:rPr>
              <a:t>Kontrola kontrastu WAVE</a:t>
            </a:r>
            <a:endParaRPr lang="cs-CZ" dirty="0"/>
          </a:p>
        </p:txBody>
      </p:sp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6B7041B3-A203-49B7-AA4E-07BB4DD5F9F5}"/>
              </a:ext>
            </a:extLst>
          </p:cNvPr>
          <p:cNvSpPr txBox="1">
            <a:spLocks/>
          </p:cNvSpPr>
          <p:nvPr/>
        </p:nvSpPr>
        <p:spPr>
          <a:xfrm>
            <a:off x="7974677" y="1680860"/>
            <a:ext cx="3861260" cy="353393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600" dirty="0"/>
              <a:t>V pořádku.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14A180FE-033E-4A0E-AB84-6D82D8742985}"/>
              </a:ext>
            </a:extLst>
          </p:cNvPr>
          <p:cNvSpPr txBox="1"/>
          <p:nvPr/>
        </p:nvSpPr>
        <p:spPr>
          <a:xfrm>
            <a:off x="7882169" y="1129359"/>
            <a:ext cx="15499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/>
              <a:t>Chybné prvky:</a:t>
            </a:r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69DF39F6-A62D-4530-9D6F-2F2AC3CD0A83}"/>
              </a:ext>
            </a:extLst>
          </p:cNvPr>
          <p:cNvSpPr txBox="1"/>
          <p:nvPr/>
        </p:nvSpPr>
        <p:spPr>
          <a:xfrm>
            <a:off x="7882169" y="362415"/>
            <a:ext cx="35837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dirty="0"/>
              <a:t>Pro obyčejný text poměr min. 4,5 : 1</a:t>
            </a:r>
            <a:br>
              <a:rPr lang="cs-CZ" sz="1600" dirty="0"/>
            </a:br>
            <a:r>
              <a:rPr lang="cs-CZ" sz="1600" dirty="0"/>
              <a:t>Pro veliký text (nadpisy) poměr min. 3 : 1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31368261-1E2A-4B83-B991-249C046846CC}"/>
              </a:ext>
            </a:extLst>
          </p:cNvPr>
          <p:cNvSpPr txBox="1"/>
          <p:nvPr/>
        </p:nvSpPr>
        <p:spPr>
          <a:xfrm>
            <a:off x="7974677" y="5344245"/>
            <a:ext cx="38961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/>
              <a:t>Kontrolováno navíc dle WAVE:</a:t>
            </a:r>
            <a:br>
              <a:rPr lang="cs-CZ" sz="1600" dirty="0"/>
            </a:br>
            <a:r>
              <a:rPr lang="cs-CZ" sz="1600" dirty="0">
                <a:hlinkClick r:id="rId2"/>
              </a:rPr>
              <a:t>https://wave.webaim.org/</a:t>
            </a:r>
            <a:r>
              <a:rPr lang="cs-CZ" sz="1600" dirty="0"/>
              <a:t> </a:t>
            </a:r>
            <a:br>
              <a:rPr lang="cs-CZ" sz="1600" dirty="0"/>
            </a:br>
            <a:endParaRPr lang="cs-CZ" sz="1600" dirty="0"/>
          </a:p>
          <a:p>
            <a:r>
              <a:rPr lang="cs-CZ" sz="1600" dirty="0"/>
              <a:t>Zde neřešeny chybné hlášky.</a:t>
            </a:r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8E17503E-A94E-4656-9B13-5E2CDDCE29AA}"/>
              </a:ext>
            </a:extLst>
          </p:cNvPr>
          <p:cNvSpPr txBox="1"/>
          <p:nvPr/>
        </p:nvSpPr>
        <p:spPr>
          <a:xfrm>
            <a:off x="800851" y="790805"/>
            <a:ext cx="609750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600" b="0" i="0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Přístupnost: 1.4.3 Minimální kontrast</a:t>
            </a:r>
            <a:endParaRPr lang="cs-CZ" sz="1600" dirty="0"/>
          </a:p>
        </p:txBody>
      </p:sp>
      <p:sp>
        <p:nvSpPr>
          <p:cNvPr id="17" name="Ovál 16">
            <a:extLst>
              <a:ext uri="{FF2B5EF4-FFF2-40B4-BE49-F238E27FC236}">
                <a16:creationId xmlns:a16="http://schemas.microsoft.com/office/drawing/2014/main" id="{DE2C4349-8BFD-4669-8378-AF9F80E0E03B}"/>
              </a:ext>
            </a:extLst>
          </p:cNvPr>
          <p:cNvSpPr/>
          <p:nvPr/>
        </p:nvSpPr>
        <p:spPr>
          <a:xfrm>
            <a:off x="128239" y="72483"/>
            <a:ext cx="589157" cy="579864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9986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1400FB-F10D-4E7C-BA12-7C6DF6D2C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065" y="228033"/>
            <a:ext cx="12191032" cy="549275"/>
          </a:xfrm>
        </p:spPr>
        <p:txBody>
          <a:bodyPr>
            <a:normAutofit fontScale="90000"/>
          </a:bodyPr>
          <a:lstStyle/>
          <a:p>
            <a:r>
              <a:rPr lang="cs-CZ" dirty="0"/>
              <a:t>Detailní kontrola grafika (poklady, odlišnosti od OBJ aj.)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C9AE04E-2C0B-4B3F-8BCD-C40B82C91E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451" y="1050371"/>
            <a:ext cx="7564421" cy="3693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800" b="1" dirty="0"/>
              <a:t>Náhled problému: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B1E14EA3-3404-4871-9554-9799D97B4547}"/>
              </a:ext>
            </a:extLst>
          </p:cNvPr>
          <p:cNvSpPr txBox="1">
            <a:spLocks/>
          </p:cNvSpPr>
          <p:nvPr/>
        </p:nvSpPr>
        <p:spPr>
          <a:xfrm>
            <a:off x="8276686" y="1414986"/>
            <a:ext cx="3531765" cy="484564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600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B0B6AB38-1F49-4094-9A23-81F689CC5DF0}"/>
              </a:ext>
            </a:extLst>
          </p:cNvPr>
          <p:cNvSpPr txBox="1"/>
          <p:nvPr/>
        </p:nvSpPr>
        <p:spPr>
          <a:xfrm>
            <a:off x="8129630" y="1045654"/>
            <a:ext cx="1747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/>
              <a:t>Popis problému: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6D42EB4F-39FC-4EB5-AFC4-798EA223D5F4}"/>
              </a:ext>
            </a:extLst>
          </p:cNvPr>
          <p:cNvSpPr txBox="1"/>
          <p:nvPr/>
        </p:nvSpPr>
        <p:spPr>
          <a:xfrm>
            <a:off x="282462" y="6390319"/>
            <a:ext cx="95594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bg1">
                    <a:lumMod val="75000"/>
                  </a:schemeClr>
                </a:solidFill>
              </a:rPr>
              <a:t>Před vyplněním vytvoř kopii stránky (volba Duplikovat snímek). Pokud není problém, snímek smazat.</a:t>
            </a:r>
          </a:p>
        </p:txBody>
      </p:sp>
      <p:sp>
        <p:nvSpPr>
          <p:cNvPr id="18" name="Ovál 17">
            <a:extLst>
              <a:ext uri="{FF2B5EF4-FFF2-40B4-BE49-F238E27FC236}">
                <a16:creationId xmlns:a16="http://schemas.microsoft.com/office/drawing/2014/main" id="{C9089649-02F8-4DE8-85E0-8920CEF133FB}"/>
              </a:ext>
            </a:extLst>
          </p:cNvPr>
          <p:cNvSpPr/>
          <p:nvPr/>
        </p:nvSpPr>
        <p:spPr>
          <a:xfrm>
            <a:off x="282463" y="5807629"/>
            <a:ext cx="401230" cy="34363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vál 18">
            <a:extLst>
              <a:ext uri="{FF2B5EF4-FFF2-40B4-BE49-F238E27FC236}">
                <a16:creationId xmlns:a16="http://schemas.microsoft.com/office/drawing/2014/main" id="{07F31AFC-2A70-4AC0-374A-FC8C65BD0EF5}"/>
              </a:ext>
            </a:extLst>
          </p:cNvPr>
          <p:cNvSpPr/>
          <p:nvPr/>
        </p:nvSpPr>
        <p:spPr>
          <a:xfrm>
            <a:off x="128239" y="72483"/>
            <a:ext cx="589157" cy="579864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66118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FC398C-03E0-44FD-A12A-A14C0EBE2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1398" y="156964"/>
            <a:ext cx="10515600" cy="685246"/>
          </a:xfrm>
        </p:spPr>
        <p:txBody>
          <a:bodyPr>
            <a:normAutofit fontScale="90000"/>
          </a:bodyPr>
          <a:lstStyle/>
          <a:p>
            <a:r>
              <a:rPr lang="cs-CZ" dirty="0">
                <a:cs typeface="Calibri Light"/>
              </a:rPr>
              <a:t>Odlišnost webu od grafického návrhu</a:t>
            </a:r>
            <a:endParaRPr lang="cs-CZ" dirty="0"/>
          </a:p>
        </p:txBody>
      </p:sp>
      <p:sp>
        <p:nvSpPr>
          <p:cNvPr id="20" name="Zástupný symbol pro obsah 2">
            <a:extLst>
              <a:ext uri="{FF2B5EF4-FFF2-40B4-BE49-F238E27FC236}">
                <a16:creationId xmlns:a16="http://schemas.microsoft.com/office/drawing/2014/main" id="{7FF95B67-AB9B-4889-89E0-5BA96EB06DCC}"/>
              </a:ext>
            </a:extLst>
          </p:cNvPr>
          <p:cNvSpPr txBox="1">
            <a:spLocks/>
          </p:cNvSpPr>
          <p:nvPr/>
        </p:nvSpPr>
        <p:spPr>
          <a:xfrm>
            <a:off x="315678" y="4902606"/>
            <a:ext cx="5390496" cy="3693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sz="1800" b="1" dirty="0">
                <a:cs typeface="Calibri"/>
              </a:rPr>
              <a:t>Popis problému: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cs-CZ" sz="1800" dirty="0">
              <a:cs typeface="Calibri"/>
            </a:endParaRPr>
          </a:p>
        </p:txBody>
      </p:sp>
      <p:sp>
        <p:nvSpPr>
          <p:cNvPr id="24" name="Zástupný symbol pro obsah 2">
            <a:extLst>
              <a:ext uri="{FF2B5EF4-FFF2-40B4-BE49-F238E27FC236}">
                <a16:creationId xmlns:a16="http://schemas.microsoft.com/office/drawing/2014/main" id="{57BFBB4E-5D7A-4CB6-A826-D2FDF3D5E5DB}"/>
              </a:ext>
            </a:extLst>
          </p:cNvPr>
          <p:cNvSpPr txBox="1">
            <a:spLocks/>
          </p:cNvSpPr>
          <p:nvPr/>
        </p:nvSpPr>
        <p:spPr>
          <a:xfrm>
            <a:off x="422816" y="5277135"/>
            <a:ext cx="11054181" cy="116804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+mj-lt"/>
              <a:buAutoNum type="arabicPeriod"/>
            </a:pPr>
            <a:endParaRPr lang="cs-CZ" sz="1600" dirty="0"/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3C51DD95-3E46-40AE-A9A3-CA8E9EF496A8}"/>
              </a:ext>
            </a:extLst>
          </p:cNvPr>
          <p:cNvSpPr txBox="1"/>
          <p:nvPr/>
        </p:nvSpPr>
        <p:spPr>
          <a:xfrm>
            <a:off x="1049008" y="700452"/>
            <a:ext cx="609750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6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Přístupnost: 1.4.1 Používání barev</a:t>
            </a:r>
            <a:r>
              <a:rPr lang="cs-CZ" sz="1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r>
              <a:rPr lang="cs-CZ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cs-CZ" sz="1600" dirty="0"/>
          </a:p>
        </p:txBody>
      </p:sp>
      <p:sp>
        <p:nvSpPr>
          <p:cNvPr id="17" name="Ovál 16">
            <a:extLst>
              <a:ext uri="{FF2B5EF4-FFF2-40B4-BE49-F238E27FC236}">
                <a16:creationId xmlns:a16="http://schemas.microsoft.com/office/drawing/2014/main" id="{CA3A098B-7753-61E4-594C-3FBA29E924D7}"/>
              </a:ext>
            </a:extLst>
          </p:cNvPr>
          <p:cNvSpPr/>
          <p:nvPr/>
        </p:nvSpPr>
        <p:spPr>
          <a:xfrm>
            <a:off x="128239" y="72483"/>
            <a:ext cx="589157" cy="57986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Zástupný symbol pro obsah 2">
            <a:extLst>
              <a:ext uri="{FF2B5EF4-FFF2-40B4-BE49-F238E27FC236}">
                <a16:creationId xmlns:a16="http://schemas.microsoft.com/office/drawing/2014/main" id="{2A973885-7965-2FF1-8D3A-C6E2DE517231}"/>
              </a:ext>
            </a:extLst>
          </p:cNvPr>
          <p:cNvSpPr txBox="1">
            <a:spLocks/>
          </p:cNvSpPr>
          <p:nvPr/>
        </p:nvSpPr>
        <p:spPr>
          <a:xfrm>
            <a:off x="1388349" y="1048680"/>
            <a:ext cx="2513695" cy="3693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cs-CZ" sz="1800" b="1" dirty="0"/>
              <a:t>Grafický návrh</a:t>
            </a:r>
          </a:p>
        </p:txBody>
      </p:sp>
      <p:sp>
        <p:nvSpPr>
          <p:cNvPr id="21" name="Zástupný symbol pro obsah 2">
            <a:extLst>
              <a:ext uri="{FF2B5EF4-FFF2-40B4-BE49-F238E27FC236}">
                <a16:creationId xmlns:a16="http://schemas.microsoft.com/office/drawing/2014/main" id="{D5D26AB7-E5BE-1BBB-6257-81A87568C730}"/>
              </a:ext>
            </a:extLst>
          </p:cNvPr>
          <p:cNvSpPr txBox="1">
            <a:spLocks/>
          </p:cNvSpPr>
          <p:nvPr/>
        </p:nvSpPr>
        <p:spPr>
          <a:xfrm>
            <a:off x="8289956" y="1048680"/>
            <a:ext cx="2513695" cy="3693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cs-CZ" sz="1800" b="1" dirty="0"/>
              <a:t>Web</a:t>
            </a:r>
          </a:p>
        </p:txBody>
      </p:sp>
      <p:cxnSp>
        <p:nvCxnSpPr>
          <p:cNvPr id="4" name="Přímá spojnice 3">
            <a:extLst>
              <a:ext uri="{FF2B5EF4-FFF2-40B4-BE49-F238E27FC236}">
                <a16:creationId xmlns:a16="http://schemas.microsoft.com/office/drawing/2014/main" id="{EDBB6EB5-E900-1BF0-BE95-F8D20E3EBB44}"/>
              </a:ext>
            </a:extLst>
          </p:cNvPr>
          <p:cNvCxnSpPr>
            <a:cxnSpLocks/>
            <a:stCxn id="2" idx="2"/>
          </p:cNvCxnSpPr>
          <p:nvPr/>
        </p:nvCxnSpPr>
        <p:spPr>
          <a:xfrm>
            <a:off x="6219198" y="842210"/>
            <a:ext cx="0" cy="4158963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ál 24">
            <a:extLst>
              <a:ext uri="{FF2B5EF4-FFF2-40B4-BE49-F238E27FC236}">
                <a16:creationId xmlns:a16="http://schemas.microsoft.com/office/drawing/2014/main" id="{F41B1564-8603-795F-4E64-DED0A9B0E537}"/>
              </a:ext>
            </a:extLst>
          </p:cNvPr>
          <p:cNvSpPr/>
          <p:nvPr/>
        </p:nvSpPr>
        <p:spPr>
          <a:xfrm>
            <a:off x="5304944" y="4627359"/>
            <a:ext cx="401230" cy="34363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Ovál 25">
            <a:extLst>
              <a:ext uri="{FF2B5EF4-FFF2-40B4-BE49-F238E27FC236}">
                <a16:creationId xmlns:a16="http://schemas.microsoft.com/office/drawing/2014/main" id="{66A4EC81-C203-2A03-D06C-F98E984586D7}"/>
              </a:ext>
            </a:extLst>
          </p:cNvPr>
          <p:cNvSpPr/>
          <p:nvPr/>
        </p:nvSpPr>
        <p:spPr>
          <a:xfrm>
            <a:off x="11075767" y="4623699"/>
            <a:ext cx="401230" cy="34363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 dirty="0"/>
          </a:p>
        </p:txBody>
      </p:sp>
      <p:sp>
        <p:nvSpPr>
          <p:cNvPr id="27" name="TextovéPole 26">
            <a:extLst>
              <a:ext uri="{FF2B5EF4-FFF2-40B4-BE49-F238E27FC236}">
                <a16:creationId xmlns:a16="http://schemas.microsoft.com/office/drawing/2014/main" id="{A73ABA97-D3F9-3C76-0ADD-12290E0AEF2E}"/>
              </a:ext>
            </a:extLst>
          </p:cNvPr>
          <p:cNvSpPr txBox="1"/>
          <p:nvPr/>
        </p:nvSpPr>
        <p:spPr>
          <a:xfrm>
            <a:off x="315678" y="6488668"/>
            <a:ext cx="95594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bg1">
                    <a:lumMod val="75000"/>
                  </a:schemeClr>
                </a:solidFill>
              </a:rPr>
              <a:t>Před vyplněním vytvoř kopii stránky (volba Duplikovat snímek). Pokud není problém, snímek smazat.</a:t>
            </a:r>
          </a:p>
        </p:txBody>
      </p:sp>
    </p:spTree>
    <p:extLst>
      <p:ext uri="{BB962C8B-B14F-4D97-AF65-F5344CB8AC3E}">
        <p14:creationId xmlns:p14="http://schemas.microsoft.com/office/powerpoint/2010/main" val="3045596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1400FB-F10D-4E7C-BA12-7C6DF6D2C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065" y="228033"/>
            <a:ext cx="7265565" cy="549275"/>
          </a:xfrm>
        </p:spPr>
        <p:txBody>
          <a:bodyPr>
            <a:normAutofit fontScale="90000"/>
          </a:bodyPr>
          <a:lstStyle/>
          <a:p>
            <a:r>
              <a:rPr lang="cs-CZ" dirty="0"/>
              <a:t>Detailní kontrola - stylování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C9AE04E-2C0B-4B3F-8BCD-C40B82C91E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451" y="1273227"/>
            <a:ext cx="7564421" cy="3693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800" b="1" dirty="0"/>
              <a:t>Náhled problému: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B1E14EA3-3404-4871-9554-9799D97B4547}"/>
              </a:ext>
            </a:extLst>
          </p:cNvPr>
          <p:cNvSpPr txBox="1">
            <a:spLocks/>
          </p:cNvSpPr>
          <p:nvPr/>
        </p:nvSpPr>
        <p:spPr>
          <a:xfrm>
            <a:off x="8276686" y="3900294"/>
            <a:ext cx="3818743" cy="236034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600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B0B6AB38-1F49-4094-9A23-81F689CC5DF0}"/>
              </a:ext>
            </a:extLst>
          </p:cNvPr>
          <p:cNvSpPr txBox="1"/>
          <p:nvPr/>
        </p:nvSpPr>
        <p:spPr>
          <a:xfrm>
            <a:off x="8187655" y="3363615"/>
            <a:ext cx="17540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/>
              <a:t>Popis problému:</a:t>
            </a:r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AE9A0976-1265-43AD-AFFE-86047F5E33E3}"/>
              </a:ext>
            </a:extLst>
          </p:cNvPr>
          <p:cNvSpPr txBox="1">
            <a:spLocks/>
          </p:cNvSpPr>
          <p:nvPr/>
        </p:nvSpPr>
        <p:spPr>
          <a:xfrm>
            <a:off x="8254767" y="681038"/>
            <a:ext cx="3840662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sz="1200" dirty="0"/>
              <a:t>Chrome / Firefox / EDGE / Safari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1CF2E1D-43C1-4EB8-AE4F-BEF20FC7E087}"/>
              </a:ext>
            </a:extLst>
          </p:cNvPr>
          <p:cNvSpPr txBox="1"/>
          <p:nvPr/>
        </p:nvSpPr>
        <p:spPr>
          <a:xfrm>
            <a:off x="8187655" y="228033"/>
            <a:ext cx="1044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/>
              <a:t>Prohlížeč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9DD6BEB3-9966-42C5-9F82-D6C5DB76C875}"/>
              </a:ext>
            </a:extLst>
          </p:cNvPr>
          <p:cNvSpPr txBox="1">
            <a:spLocks/>
          </p:cNvSpPr>
          <p:nvPr/>
        </p:nvSpPr>
        <p:spPr>
          <a:xfrm>
            <a:off x="8254766" y="1726232"/>
            <a:ext cx="3840663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200" dirty="0"/>
              <a:t>2560, 1920, 1680, 1536, 1440, 1280, 1024, 768 , 320 </a:t>
            </a:r>
            <a:r>
              <a:rPr lang="cs-CZ" sz="1200" dirty="0" err="1"/>
              <a:t>px</a:t>
            </a:r>
            <a:r>
              <a:rPr lang="cs-CZ" sz="1200" dirty="0"/>
              <a:t> aj.</a:t>
            </a:r>
            <a:endParaRPr lang="cs-CZ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C79D66BE-D248-4502-B72B-B6CBEDEEFB8D}"/>
              </a:ext>
            </a:extLst>
          </p:cNvPr>
          <p:cNvSpPr txBox="1"/>
          <p:nvPr/>
        </p:nvSpPr>
        <p:spPr>
          <a:xfrm>
            <a:off x="8187655" y="1273227"/>
            <a:ext cx="1177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/>
              <a:t>Šířka okna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668F5809-C16A-4E60-91BD-501E40B75481}"/>
              </a:ext>
            </a:extLst>
          </p:cNvPr>
          <p:cNvSpPr txBox="1">
            <a:spLocks/>
          </p:cNvSpPr>
          <p:nvPr/>
        </p:nvSpPr>
        <p:spPr>
          <a:xfrm>
            <a:off x="8254767" y="2771426"/>
            <a:ext cx="3840662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200" dirty="0"/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16A68F71-2D1B-4E20-9C7A-C5759B813ED9}"/>
              </a:ext>
            </a:extLst>
          </p:cNvPr>
          <p:cNvSpPr txBox="1"/>
          <p:nvPr/>
        </p:nvSpPr>
        <p:spPr>
          <a:xfrm>
            <a:off x="8187655" y="2318421"/>
            <a:ext cx="2198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/>
              <a:t>Stránka – URL adresa</a:t>
            </a:r>
          </a:p>
        </p:txBody>
      </p:sp>
      <p:sp>
        <p:nvSpPr>
          <p:cNvPr id="18" name="Ovál 17">
            <a:extLst>
              <a:ext uri="{FF2B5EF4-FFF2-40B4-BE49-F238E27FC236}">
                <a16:creationId xmlns:a16="http://schemas.microsoft.com/office/drawing/2014/main" id="{C9089649-02F8-4DE8-85E0-8920CEF133FB}"/>
              </a:ext>
            </a:extLst>
          </p:cNvPr>
          <p:cNvSpPr/>
          <p:nvPr/>
        </p:nvSpPr>
        <p:spPr>
          <a:xfrm>
            <a:off x="336079" y="5916998"/>
            <a:ext cx="401230" cy="34363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vál 18">
            <a:extLst>
              <a:ext uri="{FF2B5EF4-FFF2-40B4-BE49-F238E27FC236}">
                <a16:creationId xmlns:a16="http://schemas.microsoft.com/office/drawing/2014/main" id="{0F854161-E082-7168-B93C-74A1E3E8B60E}"/>
              </a:ext>
            </a:extLst>
          </p:cNvPr>
          <p:cNvSpPr/>
          <p:nvPr/>
        </p:nvSpPr>
        <p:spPr>
          <a:xfrm>
            <a:off x="128239" y="72483"/>
            <a:ext cx="589157" cy="57986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F1E956BD-BC3D-AD1F-53E9-5688116FA95A}"/>
              </a:ext>
            </a:extLst>
          </p:cNvPr>
          <p:cNvSpPr txBox="1"/>
          <p:nvPr/>
        </p:nvSpPr>
        <p:spPr>
          <a:xfrm>
            <a:off x="315678" y="6488668"/>
            <a:ext cx="95594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bg1">
                    <a:lumMod val="75000"/>
                  </a:schemeClr>
                </a:solidFill>
              </a:rPr>
              <a:t>Před vyplněním vytvoř kopii stránky (volba Duplikovat snímek). Pokud není problém, snímek smazat.</a:t>
            </a:r>
          </a:p>
        </p:txBody>
      </p:sp>
    </p:spTree>
    <p:extLst>
      <p:ext uri="{BB962C8B-B14F-4D97-AF65-F5344CB8AC3E}">
        <p14:creationId xmlns:p14="http://schemas.microsoft.com/office/powerpoint/2010/main" val="1691185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16000"/>
          </a:srgb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5D03DA0-BF31-783C-AE96-5F4619DA8E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428F42-1138-9B79-721A-F5E3BC6A4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065" y="228033"/>
            <a:ext cx="12191032" cy="549275"/>
          </a:xfrm>
        </p:spPr>
        <p:txBody>
          <a:bodyPr>
            <a:normAutofit fontScale="90000"/>
          </a:bodyPr>
          <a:lstStyle/>
          <a:p>
            <a:r>
              <a:rPr lang="cs-CZ" dirty="0"/>
              <a:t>Požadavek na změnu od zákazníka - vícepráce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BF443CB-961C-DDE0-603E-B5F6F0EB41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451" y="1050371"/>
            <a:ext cx="7564421" cy="3693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800" b="1" dirty="0"/>
              <a:t>Náhled: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1CD7ACE4-D9AF-3C07-7894-53DE1198D6C3}"/>
              </a:ext>
            </a:extLst>
          </p:cNvPr>
          <p:cNvSpPr txBox="1">
            <a:spLocks/>
          </p:cNvSpPr>
          <p:nvPr/>
        </p:nvSpPr>
        <p:spPr>
          <a:xfrm>
            <a:off x="8276686" y="1414986"/>
            <a:ext cx="3531765" cy="484564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600" dirty="0"/>
              <a:t>Za ikonou </a:t>
            </a:r>
            <a:r>
              <a:rPr lang="cs-CZ" sz="1600" dirty="0" err="1"/>
              <a:t>facebooku</a:t>
            </a:r>
            <a:r>
              <a:rPr lang="cs-CZ" sz="1600" dirty="0"/>
              <a:t> by chtěl mít text „Facebook“, jestli se vejde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9AEF50A4-D7AB-41CD-7632-60C29686B23C}"/>
              </a:ext>
            </a:extLst>
          </p:cNvPr>
          <p:cNvSpPr txBox="1"/>
          <p:nvPr/>
        </p:nvSpPr>
        <p:spPr>
          <a:xfrm>
            <a:off x="8129630" y="1045654"/>
            <a:ext cx="1438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/>
              <a:t>Popis změny: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E30D4F8D-CBCC-8146-E10B-0B8962F481DF}"/>
              </a:ext>
            </a:extLst>
          </p:cNvPr>
          <p:cNvSpPr txBox="1"/>
          <p:nvPr/>
        </p:nvSpPr>
        <p:spPr>
          <a:xfrm>
            <a:off x="282462" y="6390319"/>
            <a:ext cx="95594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bg1">
                    <a:lumMod val="75000"/>
                  </a:schemeClr>
                </a:solidFill>
              </a:rPr>
              <a:t>Před vyplněním vytvoř kopii stránky (volba Duplikovat snímek). Pokud není problém, snímek smazat.</a:t>
            </a:r>
          </a:p>
        </p:txBody>
      </p:sp>
      <p:sp>
        <p:nvSpPr>
          <p:cNvPr id="18" name="Ovál 17">
            <a:extLst>
              <a:ext uri="{FF2B5EF4-FFF2-40B4-BE49-F238E27FC236}">
                <a16:creationId xmlns:a16="http://schemas.microsoft.com/office/drawing/2014/main" id="{BB8DC441-DABA-10B6-67C5-738541F40B02}"/>
              </a:ext>
            </a:extLst>
          </p:cNvPr>
          <p:cNvSpPr/>
          <p:nvPr/>
        </p:nvSpPr>
        <p:spPr>
          <a:xfrm>
            <a:off x="282463" y="5807629"/>
            <a:ext cx="401230" cy="34363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vál 18">
            <a:extLst>
              <a:ext uri="{FF2B5EF4-FFF2-40B4-BE49-F238E27FC236}">
                <a16:creationId xmlns:a16="http://schemas.microsoft.com/office/drawing/2014/main" id="{7E8E71CB-AB12-FBA0-3961-B3FFEFA3F3F3}"/>
              </a:ext>
            </a:extLst>
          </p:cNvPr>
          <p:cNvSpPr/>
          <p:nvPr/>
        </p:nvSpPr>
        <p:spPr>
          <a:xfrm>
            <a:off x="128239" y="72483"/>
            <a:ext cx="589157" cy="579864"/>
          </a:xfrm>
          <a:prstGeom prst="ellipse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F84E2E37-D56F-89BA-CB0E-147EB5378E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0649" y="2155859"/>
            <a:ext cx="3589331" cy="815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2028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1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1400FB-F10D-4E7C-BA12-7C6DF6D2C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065" y="228033"/>
            <a:ext cx="12191032" cy="549275"/>
          </a:xfrm>
        </p:spPr>
        <p:txBody>
          <a:bodyPr>
            <a:normAutofit fontScale="90000"/>
          </a:bodyPr>
          <a:lstStyle/>
          <a:p>
            <a:r>
              <a:rPr lang="cs-CZ" dirty="0"/>
              <a:t>Požadavek na změnu od zákazníka - vícepráce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C9AE04E-2C0B-4B3F-8BCD-C40B82C91E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451" y="1050371"/>
            <a:ext cx="7564421" cy="3693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800" b="1" dirty="0"/>
              <a:t>Náhled: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B1E14EA3-3404-4871-9554-9799D97B4547}"/>
              </a:ext>
            </a:extLst>
          </p:cNvPr>
          <p:cNvSpPr txBox="1">
            <a:spLocks/>
          </p:cNvSpPr>
          <p:nvPr/>
        </p:nvSpPr>
        <p:spPr>
          <a:xfrm>
            <a:off x="8276686" y="1414986"/>
            <a:ext cx="3531765" cy="484564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600" dirty="0"/>
              <a:t>Chtějí z patičky odstranit tyto obrázky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B0B6AB38-1F49-4094-9A23-81F689CC5DF0}"/>
              </a:ext>
            </a:extLst>
          </p:cNvPr>
          <p:cNvSpPr txBox="1"/>
          <p:nvPr/>
        </p:nvSpPr>
        <p:spPr>
          <a:xfrm>
            <a:off x="8129630" y="1045654"/>
            <a:ext cx="1438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/>
              <a:t>Popis změny: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6D42EB4F-39FC-4EB5-AFC4-798EA223D5F4}"/>
              </a:ext>
            </a:extLst>
          </p:cNvPr>
          <p:cNvSpPr txBox="1"/>
          <p:nvPr/>
        </p:nvSpPr>
        <p:spPr>
          <a:xfrm>
            <a:off x="282462" y="6390319"/>
            <a:ext cx="95594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bg1">
                    <a:lumMod val="75000"/>
                  </a:schemeClr>
                </a:solidFill>
              </a:rPr>
              <a:t>Před vyplněním vytvoř kopii stránky (volba Duplikovat snímek). Pokud není problém, snímek smazat.</a:t>
            </a:r>
          </a:p>
        </p:txBody>
      </p:sp>
      <p:sp>
        <p:nvSpPr>
          <p:cNvPr id="18" name="Ovál 17">
            <a:extLst>
              <a:ext uri="{FF2B5EF4-FFF2-40B4-BE49-F238E27FC236}">
                <a16:creationId xmlns:a16="http://schemas.microsoft.com/office/drawing/2014/main" id="{C9089649-02F8-4DE8-85E0-8920CEF133FB}"/>
              </a:ext>
            </a:extLst>
          </p:cNvPr>
          <p:cNvSpPr/>
          <p:nvPr/>
        </p:nvSpPr>
        <p:spPr>
          <a:xfrm>
            <a:off x="282463" y="5807629"/>
            <a:ext cx="401230" cy="34363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vál 18">
            <a:extLst>
              <a:ext uri="{FF2B5EF4-FFF2-40B4-BE49-F238E27FC236}">
                <a16:creationId xmlns:a16="http://schemas.microsoft.com/office/drawing/2014/main" id="{07F31AFC-2A70-4AC0-374A-FC8C65BD0EF5}"/>
              </a:ext>
            </a:extLst>
          </p:cNvPr>
          <p:cNvSpPr/>
          <p:nvPr/>
        </p:nvSpPr>
        <p:spPr>
          <a:xfrm>
            <a:off x="128239" y="72483"/>
            <a:ext cx="589157" cy="579864"/>
          </a:xfrm>
          <a:prstGeom prst="ellipse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50ECE849-FD19-624E-100E-D01C61C949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4855" y="2219084"/>
            <a:ext cx="4359018" cy="929721"/>
          </a:xfrm>
          <a:prstGeom prst="rect">
            <a:avLst/>
          </a:prstGeom>
        </p:spPr>
      </p:pic>
      <p:sp>
        <p:nvSpPr>
          <p:cNvPr id="8" name="Ovál 7">
            <a:extLst>
              <a:ext uri="{FF2B5EF4-FFF2-40B4-BE49-F238E27FC236}">
                <a16:creationId xmlns:a16="http://schemas.microsoft.com/office/drawing/2014/main" id="{9099C49B-7C72-A78F-D5ED-872DD300FDDE}"/>
              </a:ext>
            </a:extLst>
          </p:cNvPr>
          <p:cNvSpPr/>
          <p:nvPr/>
        </p:nvSpPr>
        <p:spPr>
          <a:xfrm>
            <a:off x="1122218" y="2525004"/>
            <a:ext cx="862446" cy="369332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7164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D8D2D1-542B-CED5-FD8A-E059CCC12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Nápověda, co kontrolovat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A1D750DA-1D3A-AE21-7E40-153510C75587}"/>
              </a:ext>
            </a:extLst>
          </p:cNvPr>
          <p:cNvSpPr txBox="1"/>
          <p:nvPr/>
        </p:nvSpPr>
        <p:spPr>
          <a:xfrm>
            <a:off x="838200" y="1690688"/>
            <a:ext cx="7377321" cy="461664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bg1">
                    <a:lumMod val="50000"/>
                  </a:schemeClr>
                </a:solidFill>
              </a:rPr>
              <a:t>Grafický návrh vs. web (titulní stránka, podstránka, stránka s </a:t>
            </a:r>
            <a:r>
              <a:rPr lang="cs-CZ" sz="1400" dirty="0" err="1">
                <a:solidFill>
                  <a:schemeClr val="bg1">
                    <a:lumMod val="50000"/>
                  </a:schemeClr>
                </a:solidFill>
              </a:rPr>
              <a:t>hovery</a:t>
            </a:r>
            <a:r>
              <a:rPr lang="cs-CZ" sz="1400" dirty="0">
                <a:solidFill>
                  <a:schemeClr val="bg1">
                    <a:lumMod val="50000"/>
                  </a:schemeClr>
                </a:solidFill>
              </a:rPr>
              <a:t>, mobilní šířka)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bg1">
                    <a:lumMod val="50000"/>
                  </a:schemeClr>
                </a:solidFill>
              </a:rPr>
              <a:t>Název webu (i v kartě prohlížeče + ve spodním pruhu)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bg1">
                    <a:lumMod val="50000"/>
                  </a:schemeClr>
                </a:solidFill>
              </a:rPr>
              <a:t>Znak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cs-CZ" sz="1400" dirty="0" err="1">
                <a:solidFill>
                  <a:schemeClr val="bg1">
                    <a:lumMod val="50000"/>
                  </a:schemeClr>
                </a:solidFill>
              </a:rPr>
              <a:t>Favicon</a:t>
            </a:r>
            <a:endParaRPr lang="cs-CZ" sz="1400" dirty="0">
              <a:solidFill>
                <a:schemeClr val="bg1">
                  <a:lumMod val="50000"/>
                </a:schemeClr>
              </a:solidFill>
            </a:endParaRP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bg1">
                    <a:lumMod val="50000"/>
                  </a:schemeClr>
                </a:solidFill>
              </a:rPr>
              <a:t>Ikony na stránce + </a:t>
            </a:r>
            <a:r>
              <a:rPr lang="cs-CZ" sz="1400" dirty="0" err="1">
                <a:solidFill>
                  <a:schemeClr val="bg1">
                    <a:lumMod val="50000"/>
                  </a:schemeClr>
                </a:solidFill>
              </a:rPr>
              <a:t>title</a:t>
            </a:r>
            <a:endParaRPr lang="cs-CZ" sz="1400" dirty="0">
              <a:solidFill>
                <a:schemeClr val="bg1">
                  <a:lumMod val="50000"/>
                </a:schemeClr>
              </a:solidFill>
            </a:endParaRP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bg1">
                    <a:lumMod val="50000"/>
                  </a:schemeClr>
                </a:solidFill>
              </a:rPr>
              <a:t>Menu (zobrazení) + </a:t>
            </a:r>
            <a:r>
              <a:rPr lang="cs-CZ" sz="1400" dirty="0" err="1">
                <a:solidFill>
                  <a:schemeClr val="bg1">
                    <a:lumMod val="50000"/>
                  </a:schemeClr>
                </a:solidFill>
              </a:rPr>
              <a:t>hover</a:t>
            </a:r>
            <a:r>
              <a:rPr lang="cs-CZ" sz="1400" dirty="0">
                <a:solidFill>
                  <a:schemeClr val="bg1">
                    <a:lumMod val="50000"/>
                  </a:schemeClr>
                </a:solidFill>
              </a:rPr>
              <a:t> položek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bg1">
                    <a:lumMod val="50000"/>
                  </a:schemeClr>
                </a:solidFill>
              </a:rPr>
              <a:t>Rozbalování menu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bg1">
                    <a:lumMod val="50000"/>
                  </a:schemeClr>
                </a:solidFill>
              </a:rPr>
              <a:t>Hlavička, animace, </a:t>
            </a:r>
            <a:r>
              <a:rPr lang="cs-CZ" sz="1400" dirty="0" err="1">
                <a:solidFill>
                  <a:schemeClr val="bg1">
                    <a:lumMod val="50000"/>
                  </a:schemeClr>
                </a:solidFill>
              </a:rPr>
              <a:t>slideshow</a:t>
            </a:r>
            <a:r>
              <a:rPr lang="cs-CZ" sz="1400" dirty="0">
                <a:solidFill>
                  <a:schemeClr val="bg1">
                    <a:lumMod val="50000"/>
                  </a:schemeClr>
                </a:solidFill>
              </a:rPr>
              <a:t> </a:t>
            </a:r>
            <a:br>
              <a:rPr lang="cs-CZ" sz="14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cs-CZ" sz="1400" dirty="0">
                <a:solidFill>
                  <a:schemeClr val="bg1">
                    <a:lumMod val="50000"/>
                  </a:schemeClr>
                </a:solidFill>
              </a:rPr>
              <a:t>Drobečková navigace na podstránce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bg1">
                    <a:lumMod val="50000"/>
                  </a:schemeClr>
                </a:solidFill>
              </a:rPr>
              <a:t>Svislé menu na podstránce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bg1">
                    <a:lumMod val="50000"/>
                  </a:schemeClr>
                </a:solidFill>
              </a:rPr>
              <a:t>Sloupec a moduly v něm - </a:t>
            </a:r>
            <a:r>
              <a:rPr lang="cs-CZ" sz="1400" dirty="0" err="1">
                <a:solidFill>
                  <a:schemeClr val="bg1">
                    <a:lumMod val="50000"/>
                  </a:schemeClr>
                </a:solidFill>
              </a:rPr>
              <a:t>minimoduly</a:t>
            </a:r>
            <a:r>
              <a:rPr lang="cs-CZ" sz="1400" dirty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bg1">
                    <a:lumMod val="50000"/>
                  </a:schemeClr>
                </a:solidFill>
              </a:rPr>
              <a:t>Patička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bg1">
                    <a:lumMod val="50000"/>
                  </a:schemeClr>
                </a:solidFill>
              </a:rPr>
              <a:t>Písmo / fonty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bg1">
                    <a:lumMod val="50000"/>
                  </a:schemeClr>
                </a:solidFill>
              </a:rPr>
              <a:t>Nadpisy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bg1">
                    <a:lumMod val="50000"/>
                  </a:schemeClr>
                </a:solidFill>
              </a:rPr>
              <a:t>Odkazy 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bg1">
                    <a:lumMod val="50000"/>
                  </a:schemeClr>
                </a:solidFill>
              </a:rPr>
              <a:t>Odrážky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cs-CZ" sz="1400" dirty="0" err="1">
                <a:solidFill>
                  <a:schemeClr val="bg1">
                    <a:lumMod val="50000"/>
                  </a:schemeClr>
                </a:solidFill>
              </a:rPr>
              <a:t>Hover</a:t>
            </a:r>
            <a:r>
              <a:rPr lang="cs-CZ" sz="1400" dirty="0">
                <a:solidFill>
                  <a:schemeClr val="bg1">
                    <a:lumMod val="50000"/>
                  </a:schemeClr>
                </a:solidFill>
              </a:rPr>
              <a:t> efekty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bg1">
                    <a:lumMod val="50000"/>
                  </a:schemeClr>
                </a:solidFill>
              </a:rPr>
              <a:t>Jednotlivé moduly a jejich obsah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cs-CZ" sz="1400" b="1" dirty="0">
                <a:solidFill>
                  <a:schemeClr val="bg1">
                    <a:lumMod val="50000"/>
                  </a:schemeClr>
                </a:solidFill>
              </a:rPr>
              <a:t>Web pro šířky 1920, 1680, 1536, 1440, 1280, 1024, 768 a 320 </a:t>
            </a:r>
            <a:r>
              <a:rPr lang="cs-CZ" sz="1400" b="1" dirty="0" err="1">
                <a:solidFill>
                  <a:schemeClr val="bg1">
                    <a:lumMod val="50000"/>
                  </a:schemeClr>
                </a:solidFill>
              </a:rPr>
              <a:t>px</a:t>
            </a:r>
            <a:endParaRPr lang="cs-CZ" sz="1400" b="1" dirty="0">
              <a:solidFill>
                <a:schemeClr val="bg1">
                  <a:lumMod val="50000"/>
                </a:schemeClr>
              </a:solidFill>
            </a:endParaRP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bg1">
                    <a:lumMod val="50000"/>
                  </a:schemeClr>
                </a:solidFill>
              </a:rPr>
              <a:t>Prohlížeče: Chrome, Firefox, Safari (vzdálený MAC), </a:t>
            </a:r>
            <a:r>
              <a:rPr lang="cs-CZ" sz="1400" dirty="0" err="1">
                <a:solidFill>
                  <a:schemeClr val="bg1">
                    <a:lumMod val="50000"/>
                  </a:schemeClr>
                </a:solidFill>
              </a:rPr>
              <a:t>Edge</a:t>
            </a:r>
            <a:endParaRPr lang="cs-CZ" sz="1400" dirty="0">
              <a:solidFill>
                <a:schemeClr val="bg1">
                  <a:lumMod val="50000"/>
                </a:schemeClr>
              </a:solidFill>
            </a:endParaRP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bg1">
                    <a:lumMod val="50000"/>
                  </a:schemeClr>
                </a:solidFill>
              </a:rPr>
              <a:t>Objednávka vs. grafický návrh</a:t>
            </a:r>
          </a:p>
        </p:txBody>
      </p:sp>
    </p:spTree>
    <p:extLst>
      <p:ext uri="{BB962C8B-B14F-4D97-AF65-F5344CB8AC3E}">
        <p14:creationId xmlns:p14="http://schemas.microsoft.com/office/powerpoint/2010/main" val="190659127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bec9ec3-46b2-4d15-867c-f1c541db13bc" xsi:nil="true"/>
    <lcf76f155ced4ddcb4097134ff3c332f xmlns="76f61b76-d49a-4b73-8e1c-eefa3570abbb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05E07F3981BE0459A5AC5275FB5A2E4" ma:contentTypeVersion="15" ma:contentTypeDescription="Vytvoří nový dokument" ma:contentTypeScope="" ma:versionID="56fd1b954711c1ce5bf4f77c3c365bad">
  <xsd:schema xmlns:xsd="http://www.w3.org/2001/XMLSchema" xmlns:xs="http://www.w3.org/2001/XMLSchema" xmlns:p="http://schemas.microsoft.com/office/2006/metadata/properties" xmlns:ns2="76f61b76-d49a-4b73-8e1c-eefa3570abbb" xmlns:ns3="3bec9ec3-46b2-4d15-867c-f1c541db13bc" targetNamespace="http://schemas.microsoft.com/office/2006/metadata/properties" ma:root="true" ma:fieldsID="e66de39ec4f5499187f77b26693e216e" ns2:_="" ns3:_="">
    <xsd:import namespace="76f61b76-d49a-4b73-8e1c-eefa3570abbb"/>
    <xsd:import namespace="3bec9ec3-46b2-4d15-867c-f1c541db13b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f61b76-d49a-4b73-8e1c-eefa3570ab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Značky obrázků" ma:readOnly="false" ma:fieldId="{5cf76f15-5ced-4ddc-b409-7134ff3c332f}" ma:taxonomyMulti="true" ma:sspId="2dee7a28-61bb-4d15-b190-e9b6a571665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ec9ec3-46b2-4d15-867c-f1c541db13bc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db5b2329-024e-4c84-8634-5e74fbf8dfab}" ma:internalName="TaxCatchAll" ma:showField="CatchAllData" ma:web="3bec9ec3-46b2-4d15-867c-f1c541db13b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ED125CE-F135-4944-94DE-84E5619DFD81}">
  <ds:schemaRefs>
    <ds:schemaRef ds:uri="http://purl.org/dc/dcmitype/"/>
    <ds:schemaRef ds:uri="f38aa28f-1124-4492-a542-e7bde44d4688"/>
    <ds:schemaRef ds:uri="06fcdc35-c396-438f-ad03-076373e55fa7"/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cd763b13-3326-4159-8b33-a8ff671462d0"/>
    <ds:schemaRef ds:uri="9398ea76-c291-43ff-9f3c-48c76c706933"/>
    <ds:schemaRef ds:uri="3bec9ec3-46b2-4d15-867c-f1c541db13bc"/>
    <ds:schemaRef ds:uri="76f61b76-d49a-4b73-8e1c-eefa3570abbb"/>
  </ds:schemaRefs>
</ds:datastoreItem>
</file>

<file path=customXml/itemProps2.xml><?xml version="1.0" encoding="utf-8"?>
<ds:datastoreItem xmlns:ds="http://schemas.openxmlformats.org/officeDocument/2006/customXml" ds:itemID="{B10C700B-06F3-4A62-9744-85D88E29A5F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C1FD14F-DE18-4BC8-A4C5-7835D2F2E7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6f61b76-d49a-4b73-8e1c-eefa3570abbb"/>
    <ds:schemaRef ds:uri="3bec9ec3-46b2-4d15-867c-f1c541db13b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551</Words>
  <Application>Microsoft Office PowerPoint</Application>
  <PresentationFormat>Širokoúhlá obrazovka</PresentationFormat>
  <Paragraphs>91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Segoe UI</vt:lpstr>
      <vt:lpstr>Times New Roman</vt:lpstr>
      <vt:lpstr>Motiv systému Office</vt:lpstr>
      <vt:lpstr>Testování webu LEGO3</vt:lpstr>
      <vt:lpstr>Screen titulní stránky a mobilní šířky</vt:lpstr>
      <vt:lpstr>Kontrola kontrastu WAVE</vt:lpstr>
      <vt:lpstr>Detailní kontrola grafika (poklady, odlišnosti od OBJ aj.)</vt:lpstr>
      <vt:lpstr>Odlišnost webu od grafického návrhu</vt:lpstr>
      <vt:lpstr>Detailní kontrola - stylování</vt:lpstr>
      <vt:lpstr>Požadavek na změnu od zákazníka - vícepráce</vt:lpstr>
      <vt:lpstr>Požadavek na změnu od zákazníka - vícepráce</vt:lpstr>
      <vt:lpstr>Nápověda, co kontrolovat</vt:lpstr>
      <vt:lpstr>Přístupnost kritéria – zkontrolovat, v případě chyby zkopírovat červený text na snímek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/>
  <cp:lastModifiedBy/>
  <cp:revision>73</cp:revision>
  <dcterms:created xsi:type="dcterms:W3CDTF">2012-08-16T00:56:33Z</dcterms:created>
  <dcterms:modified xsi:type="dcterms:W3CDTF">2025-08-14T12:40:27Z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0x010100705E07F3981BE0459A5AC5275FB5A2E4</vt:lpwstr>
  </property>
  <property fmtid="{D5CDD505-2E9C-101B-9397-08002B2CF9AE}" pid="3" name="MediaServiceImageTags">
    <vt:lpwstr/>
  </property>
</Properties>
</file>